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mbria" panose="02040503050406030204" pitchFamily="18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j+akHDjTisSslYrWeliMT5AlHM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P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ewyorkfed.org/newsevents/news/research/2023/20230808" TargetMode="External"/><Relationship Id="rId4" Type="http://schemas.openxmlformats.org/officeDocument/2006/relationships/hyperlink" Target="https://www.pymnts.com/credit-cards/2023/bank-of-america-and-jpmorgan-chase-report-rising-delinquencies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91a9d2499f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91a9d2499f_1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g291a9d2499f_1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90c550de2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90c550de27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g290c550de27_0_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91a9d2499f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91a9d2499f_1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291a9d2499f_1_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91a9d2499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g291a9d2499f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g291a9d2499f_0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91a9d2499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g291a9d2499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291a9d2499f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91a9d2499f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91a9d2499f_1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291a9d2499f_1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" name="Google Shape;24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90e21830a0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290e21830a0_1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290e21830a0_1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90e21830a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g290e21830a0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290e21830a0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90e21830a0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g290e21830a0_1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g290e21830a0_1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90e21830a0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g290e21830a0_1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290e21830a0_1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90c550de2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" name="Google Shape;298;g290c550de27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https://www.federalreserve.gov/releases/chargeoff/delallsa.htmP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https://www.pymnts.com/credit-cards/2023/bank-of-america-and-jpmorgan-chase-report-rising-delinquencies/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Feb 15, 2023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JPMorgan Chase said that during those same months, its credit card delinquency rate rose from 0.76% to 0.83% but its net charge-off rate dipped from 1.24% to 1.17%,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>
              <a:solidFill>
                <a:srgbClr val="43444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8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 b="0">
                <a:solidFill>
                  <a:srgbClr val="434445"/>
                </a:solidFill>
                <a:latin typeface="Roboto"/>
                <a:ea typeface="Roboto"/>
                <a:cs typeface="Roboto"/>
                <a:sym typeface="Roboto"/>
              </a:rPr>
              <a:t>Total Household Debt Reaches $17.06 Trillion in Q2 2023; Credit Card Debt Exceeds $1 Trillion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https://www.newyorkfed.org/newsevents/news/research/2023/20230808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What does delinquency mean in banking?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Being delinquent refers to </a:t>
            </a:r>
            <a:r>
              <a:rPr lang="en-US" sz="18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the state of being past due on a debt</a:t>
            </a:r>
            <a:r>
              <a:rPr lang="en-US" sz="1800">
                <a:solidFill>
                  <a:srgbClr val="474747"/>
                </a:solidFill>
                <a:latin typeface="Roboto"/>
                <a:ea typeface="Roboto"/>
                <a:cs typeface="Roboto"/>
                <a:sym typeface="Roboto"/>
              </a:rPr>
              <a:t>. Delinquency occurs as soon as a borrower misses a payment on a loan, which can affect their credit score. Delinquency rates are used to show how many accounts in a financial institution's portfolio are delinquent.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g290c550de27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7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9" name="Google Shape;59;p7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7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" name="Google Shape;66;p7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7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7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2" name="Google Shape;72;p7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4" name="Google Shape;74;p7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" name="Google Shape;77;p7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7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7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4" name="Google Shape;84;p7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7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7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7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3" name="Google Shape;93;p7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7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Google Shape;96;p7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8" name="Google Shape;98;p7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1" name="Google Shape;101;p7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7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7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7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0" name="Google Shape;110;p7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2" name="Google Shape;112;p7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7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7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5" name="Google Shape;115;p7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7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7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6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6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72" name="Google Shape;172;p16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7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9" name="Google Shape;189;p18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90" name="Google Shape;190;p18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0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0" name="Google Shape;200;p20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p20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4" name="Google Shape;204;p20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1" name="Google Shape;211;p21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2" name="Google Shape;212;p21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4" name="Google Shape;214;p21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5" name="Google Shape;215;p21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7" name="Google Shape;217;p21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8" name="Google Shape;218;p21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body" idx="1"/>
          </p:nvPr>
        </p:nvSpPr>
        <p:spPr>
          <a:xfrm rot="5400000">
            <a:off x="2424905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9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0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1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0" name="Google Shape;140;p11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1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59" name="Google Shape;159;p1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5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5" name="Google Shape;165;p15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6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6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oogle Shape;12;p6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6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6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6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6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6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6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6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0" name="Google Shape;20;p6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6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6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6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" name="Google Shape;24;p6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5" name="Google Shape;25;p6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6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6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Google Shape;28;p6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6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6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6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6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6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6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6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" name="Google Shape;36;p6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6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6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" name="Google Shape;39;p6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" name="Google Shape;40;p6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6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Google Shape;42;p6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6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6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6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6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6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6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" name="Google Shape;49;p6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6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karskar/deploy" TargetMode="Externa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deralreserve.gov/releases/chargeoff/delallsa.ht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aggle.com/datasets/hemanthsai7/loandefault/data" TargetMode="External"/><Relationship Id="rId4" Type="http://schemas.openxmlformats.org/officeDocument/2006/relationships/hyperlink" Target="https://www.pymnts.com/news/banking/2023/big-banks-consumer-loan-write-offs-jump-73-in-q1/#:~:text=America's%20biggest%20banks%20are%20downplaying,73%25%20jump%20from%20last%20year.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"/>
          <p:cNvSpPr txBox="1">
            <a:spLocks noGrp="1"/>
          </p:cNvSpPr>
          <p:nvPr>
            <p:ph type="ctrTitle"/>
          </p:nvPr>
        </p:nvSpPr>
        <p:spPr>
          <a:xfrm>
            <a:off x="1340377" y="233363"/>
            <a:ext cx="986366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sz="36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MLE CAPSTONE PRESENTATION</a:t>
            </a:r>
            <a:br>
              <a:rPr lang="en-US" sz="36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24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BINARY CLASSIFICATION MODELS FOR LOAN DEFAULT PREDICTION</a:t>
            </a:r>
            <a:endParaRPr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39" name="Google Shape;239;p1"/>
          <p:cNvSpPr txBox="1">
            <a:spLocks noGrp="1"/>
          </p:cNvSpPr>
          <p:nvPr>
            <p:ph type="subTitle" idx="1"/>
          </p:nvPr>
        </p:nvSpPr>
        <p:spPr>
          <a:xfrm>
            <a:off x="1700212" y="3280304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3"/>
              <a:buNone/>
            </a:pPr>
            <a:r>
              <a:rPr lang="en-US" sz="195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GROUP 1</a:t>
            </a:r>
            <a:endParaRPr sz="195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3"/>
              <a:buNone/>
            </a:pPr>
            <a:r>
              <a:rPr lang="en-US" sz="195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Bhagavan </a:t>
            </a:r>
            <a:r>
              <a:rPr lang="en-US" sz="1950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Adusumilli</a:t>
            </a:r>
            <a:endParaRPr sz="195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3"/>
              <a:buNone/>
            </a:pPr>
            <a:r>
              <a:rPr lang="en-US" sz="195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Karthik Srinivasan</a:t>
            </a:r>
            <a:endParaRPr sz="195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3"/>
              <a:buNone/>
            </a:pPr>
            <a:r>
              <a:rPr lang="en-US" sz="195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Lu Zheng</a:t>
            </a:r>
            <a:endParaRPr sz="195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3"/>
              <a:buNone/>
            </a:pPr>
            <a:r>
              <a:rPr lang="en-US" sz="195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Manjula Ibrahim</a:t>
            </a:r>
            <a:endParaRPr sz="195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3"/>
              <a:buNone/>
            </a:pPr>
            <a:endParaRPr sz="195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563"/>
              <a:buNone/>
            </a:pPr>
            <a:endParaRPr sz="12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91a9d2499f_1_2"/>
          <p:cNvSpPr txBox="1">
            <a:spLocks noGrp="1"/>
          </p:cNvSpPr>
          <p:nvPr>
            <p:ph type="title"/>
          </p:nvPr>
        </p:nvSpPr>
        <p:spPr>
          <a:xfrm>
            <a:off x="861750" y="-51726"/>
            <a:ext cx="9906000" cy="73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 Performance 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09" name="Google Shape;309;g291a9d2499f_1_2"/>
          <p:cNvSpPr txBox="1">
            <a:spLocks noGrp="1"/>
          </p:cNvSpPr>
          <p:nvPr>
            <p:ph type="body" idx="1"/>
          </p:nvPr>
        </p:nvSpPr>
        <p:spPr>
          <a:xfrm>
            <a:off x="688100" y="682073"/>
            <a:ext cx="11400300" cy="622395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389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accuracy ratios for neural network(NN) are ~90% in the training dataset and ~91% in the testing dataset. </a:t>
            </a:r>
          </a:p>
          <a:p>
            <a:pPr marL="228600" lvl="0" indent="-2389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endParaRPr lang="en-US" sz="2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389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accuracy ratios of other models such as logistic regression are very close to NN.</a:t>
            </a:r>
          </a:p>
          <a:p>
            <a:pPr marL="228600" lvl="0" indent="-2389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endParaRPr lang="en-US" sz="2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389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Because of the dataset is imbalanced, we adopted SMOTE sampling in the training dataset and retrained all the models. </a:t>
            </a:r>
          </a:p>
          <a:p>
            <a:pPr marL="228600" lvl="0" indent="-2389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endParaRPr lang="en-US" sz="2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389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accuracy ratios for NN and logistic regression decrease after using the SMOTE, but the performances of other boosting algorithms are slightly improved. </a:t>
            </a:r>
            <a:endParaRPr sz="2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389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Ensemble methods(e.g., boosting) that combine multiple algorithms  may  overfit under over-sampling</a:t>
            </a: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10" name="Google Shape;310;g291a9d2499f_1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7329" y="4302137"/>
            <a:ext cx="5748655" cy="1987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90c550de27_0_17"/>
          <p:cNvSpPr txBox="1">
            <a:spLocks noGrp="1"/>
          </p:cNvSpPr>
          <p:nvPr>
            <p:ph type="title"/>
          </p:nvPr>
        </p:nvSpPr>
        <p:spPr>
          <a:xfrm>
            <a:off x="861750" y="-51727"/>
            <a:ext cx="9906000" cy="1080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 Performance 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7" name="Google Shape;317;g290c550de27_0_17"/>
          <p:cNvSpPr txBox="1">
            <a:spLocks noGrp="1"/>
          </p:cNvSpPr>
          <p:nvPr>
            <p:ph type="body" idx="1"/>
          </p:nvPr>
        </p:nvSpPr>
        <p:spPr>
          <a:xfrm>
            <a:off x="700050" y="742075"/>
            <a:ext cx="10791900" cy="581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separation power of a binary classifier is crucial. A useful model should be able to distinguish defaulters from non-defaulters. </a:t>
            </a:r>
          </a:p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endParaRPr lang="en-US" sz="2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We further tested ROC(Receiver Operating Characteristic Curve) for all the trained models.</a:t>
            </a:r>
          </a:p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endParaRPr lang="en-US" sz="2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 the table below shown, ROC is uniformly low across all the models we’ve trained in the original dataset. </a:t>
            </a:r>
          </a:p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endParaRPr lang="en-US" sz="2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Boosting with SMOTE seems have better ROC in the training dataset.</a:t>
            </a:r>
          </a:p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endParaRPr lang="en-US" sz="2000"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endParaRPr lang="en-US" sz="2000"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3264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Next step</a:t>
            </a: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Gradient Boosting Neural Network(</a:t>
            </a:r>
            <a:r>
              <a:rPr lang="en-US" sz="2000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GrowNet</a:t>
            </a:r>
            <a:r>
              <a:rPr lang="en-US" sz="2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has been developed in 2022. </a:t>
            </a:r>
            <a:endParaRPr sz="62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18" name="Google Shape;318;g290c550de27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901" y="4270075"/>
            <a:ext cx="5800628" cy="2066717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90c550de27_0_17"/>
          <p:cNvSpPr txBox="1"/>
          <p:nvPr/>
        </p:nvSpPr>
        <p:spPr>
          <a:xfrm>
            <a:off x="7971075" y="5577350"/>
            <a:ext cx="7422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20" name="Google Shape;320;g290c550de27_0_17"/>
          <p:cNvSpPr txBox="1"/>
          <p:nvPr/>
        </p:nvSpPr>
        <p:spPr>
          <a:xfrm>
            <a:off x="8090775" y="5565400"/>
            <a:ext cx="490800" cy="6345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91a9d2499f_1_35"/>
          <p:cNvSpPr txBox="1">
            <a:spLocks noGrp="1"/>
          </p:cNvSpPr>
          <p:nvPr>
            <p:ph type="title"/>
          </p:nvPr>
        </p:nvSpPr>
        <p:spPr>
          <a:xfrm>
            <a:off x="861750" y="-51727"/>
            <a:ext cx="9906000" cy="1080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Conclusions and Takeaways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27" name="Google Shape;327;g291a9d2499f_1_35"/>
          <p:cNvSpPr txBox="1">
            <a:spLocks noGrp="1"/>
          </p:cNvSpPr>
          <p:nvPr>
            <p:ph type="body" idx="1"/>
          </p:nvPr>
        </p:nvSpPr>
        <p:spPr>
          <a:xfrm>
            <a:off x="655400" y="1029175"/>
            <a:ext cx="10791900" cy="581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6455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Our Exploratory Data Analysis (EDA) gave us directions in addressing outliers, and in feature engineering (ex: log normal transformation)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6455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Imbalance data is a common problem in financial modeling, for example fraud detection, loan delinquency.  We employed SMOTE technique to address this.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6455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results we found in the project highlight the importance of using multiple performance metrics in an imbalance dataset. (for example Confusion Matrix, Accuracy, ROC)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6455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XGBoost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gave the best ROC rates.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6455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Feature of importance(</a:t>
            </a:r>
            <a:r>
              <a:rPr lang="en-US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XGBoost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): Loan Debt Consolidation (</a:t>
            </a:r>
            <a:r>
              <a:rPr lang="en-US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XGBoost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endParaRPr sz="8854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54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91a9d2499f_0_20"/>
          <p:cNvSpPr txBox="1">
            <a:spLocks noGrp="1"/>
          </p:cNvSpPr>
          <p:nvPr>
            <p:ph type="title"/>
          </p:nvPr>
        </p:nvSpPr>
        <p:spPr>
          <a:xfrm>
            <a:off x="1326488" y="240756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Appendix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91a9d2499f_0_0"/>
          <p:cNvSpPr txBox="1">
            <a:spLocks noGrp="1"/>
          </p:cNvSpPr>
          <p:nvPr>
            <p:ph type="title"/>
          </p:nvPr>
        </p:nvSpPr>
        <p:spPr>
          <a:xfrm>
            <a:off x="1143000" y="351200"/>
            <a:ext cx="9906000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wentieth Century"/>
              <a:buNone/>
            </a:pPr>
            <a:r>
              <a:rPr lang="en-US" sz="4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 Test UI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40" name="Google Shape;340;g291a9d2499f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225" y="1129046"/>
            <a:ext cx="4323859" cy="5607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g291a9d2499f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5184" y="1129046"/>
            <a:ext cx="4185007" cy="5607403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g291a9d2499f_0_0"/>
          <p:cNvSpPr txBox="1"/>
          <p:nvPr/>
        </p:nvSpPr>
        <p:spPr>
          <a:xfrm>
            <a:off x="5744225" y="375200"/>
            <a:ext cx="480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  <a:cs typeface="Twentieth Century"/>
                <a:sym typeface="Twentieth Century"/>
              </a:rPr>
              <a:t>Repository </a:t>
            </a:r>
            <a:r>
              <a:rPr lang="en-US" sz="16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  <a:cs typeface="Twentieth Century"/>
                <a:sym typeface="Twentieth Century"/>
              </a:rPr>
              <a:t>- </a:t>
            </a:r>
            <a:r>
              <a:rPr lang="en-US" sz="1600" u="sng" dirty="0">
                <a:solidFill>
                  <a:srgbClr val="A61C00"/>
                </a:solidFill>
                <a:latin typeface="Cambria" panose="02040503050406030204" pitchFamily="18" charset="0"/>
                <a:ea typeface="Cambria" panose="02040503050406030204" pitchFamily="18" charset="0"/>
                <a:cs typeface="Twentieth Century"/>
                <a:sym typeface="Twentieth Century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https://github.com/skarskar/deploy</a:t>
            </a:r>
            <a:endParaRPr sz="600" dirty="0">
              <a:solidFill>
                <a:srgbClr val="A61C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A61C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A61C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91a9d2499f_1_44"/>
          <p:cNvSpPr txBox="1">
            <a:spLocks noGrp="1"/>
          </p:cNvSpPr>
          <p:nvPr>
            <p:ph type="title"/>
          </p:nvPr>
        </p:nvSpPr>
        <p:spPr>
          <a:xfrm>
            <a:off x="1142988" y="67968"/>
            <a:ext cx="9906000" cy="1478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Appendix A: Variable </a:t>
            </a:r>
            <a:r>
              <a:rPr lang="en-US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Importances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en-US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XGBoost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49" name="Google Shape;349;g291a9d2499f_1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5375" y="1460175"/>
            <a:ext cx="6929799" cy="469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>
            <a:spLocks noGrp="1"/>
          </p:cNvSpPr>
          <p:nvPr>
            <p:ph type="title"/>
          </p:nvPr>
        </p:nvSpPr>
        <p:spPr>
          <a:xfrm>
            <a:off x="1141425" y="618523"/>
            <a:ext cx="9906000" cy="10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BUSINESS PROBLEM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46" name="Google Shape;246;p2"/>
          <p:cNvSpPr txBox="1">
            <a:spLocks noGrp="1"/>
          </p:cNvSpPr>
          <p:nvPr>
            <p:ph type="body" idx="1"/>
          </p:nvPr>
        </p:nvSpPr>
        <p:spPr>
          <a:xfrm>
            <a:off x="1230312" y="1658112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u="sng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Consumer loans delinquency rates 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has been rising since May’22 (Q1,23: 2.22 to 2.36 in Q2,23); Write offs could cost in </a:t>
            </a:r>
            <a:r>
              <a:rPr lang="en-US" u="sng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billions of dollars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Predicting which loans will default is important to financial institutions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&amp; Strategy: Kaggle dataset on loan defaults chosen, data reviewed and pre-processed, binary classification models built to predict loan defaults. A UI also built to predict default based on user input of required data fields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100" u="sng" dirty="0">
                <a:solidFill>
                  <a:schemeClr val="hlin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/>
                <a:sym typeface="Arial"/>
                <a:hlinkClick r:id="rId5"/>
              </a:rPr>
              <a:t>https://www.kaggle.com/datasets/hemanthsai7/loandefault/data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"/>
          <p:cNvSpPr txBox="1">
            <a:spLocks noGrp="1"/>
          </p:cNvSpPr>
          <p:nvPr>
            <p:ph type="title"/>
          </p:nvPr>
        </p:nvSpPr>
        <p:spPr>
          <a:xfrm>
            <a:off x="1143000" y="445900"/>
            <a:ext cx="9906000" cy="12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PRE-PROCESSING,  ED</a:t>
            </a:r>
            <a:r>
              <a:rPr lang="en-US" dirty="0">
                <a:solidFill>
                  <a:schemeClr val="dk1"/>
                </a:solidFill>
              </a:rPr>
              <a:t>A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53" name="Google Shape;253;p3"/>
          <p:cNvSpPr txBox="1">
            <a:spLocks noGrp="1"/>
          </p:cNvSpPr>
          <p:nvPr>
            <p:ph type="body" idx="1"/>
          </p:nvPr>
        </p:nvSpPr>
        <p:spPr>
          <a:xfrm>
            <a:off x="1566707" y="2097100"/>
            <a:ext cx="39894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228600" lvl="0" indent="-17589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1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Missing data</a:t>
            </a:r>
            <a:endParaRPr sz="31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17589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1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Outliers</a:t>
            </a:r>
            <a:endParaRPr sz="31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17589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1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Resampling</a:t>
            </a:r>
            <a:endParaRPr sz="31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17589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1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Feature selection</a:t>
            </a:r>
            <a:endParaRPr sz="31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17589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1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Categorical, Numeric</a:t>
            </a:r>
            <a:endParaRPr sz="31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01294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6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Feature Category Removal</a:t>
            </a:r>
            <a:endParaRPr sz="26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01294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6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Reduce Feature Category</a:t>
            </a:r>
            <a:endParaRPr sz="26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254" name="Google Shape;254;p3"/>
          <p:cNvSpPr txBox="1">
            <a:spLocks noGrp="1"/>
          </p:cNvSpPr>
          <p:nvPr>
            <p:ph type="body" idx="1"/>
          </p:nvPr>
        </p:nvSpPr>
        <p:spPr>
          <a:xfrm>
            <a:off x="6187982" y="2097100"/>
            <a:ext cx="39894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228600" lvl="0" indent="-21431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5000"/>
              <a:buChar char="•"/>
            </a:pPr>
            <a:r>
              <a:rPr lang="en-US" sz="28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Duplicate Data</a:t>
            </a:r>
            <a:endParaRPr sz="2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14312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Char char="•"/>
            </a:pPr>
            <a:r>
              <a:rPr lang="en-US" sz="28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Rename Feature Names</a:t>
            </a:r>
            <a:endParaRPr sz="28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14312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Char char="•"/>
            </a:pPr>
            <a:r>
              <a:rPr lang="en-US" sz="28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Feature Name Case Conversion</a:t>
            </a:r>
            <a:endParaRPr sz="28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14312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Char char="•"/>
            </a:pPr>
            <a:r>
              <a:rPr lang="en-US" sz="28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Categorical Data Encoding</a:t>
            </a:r>
            <a:endParaRPr sz="28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17884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2500"/>
              <a:buChar char="•"/>
            </a:pPr>
            <a:r>
              <a:rPr lang="en-US" sz="24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Count Encoder</a:t>
            </a:r>
            <a:endParaRPr sz="24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17884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2500"/>
              <a:buChar char="•"/>
            </a:pPr>
            <a:r>
              <a:rPr lang="en-US" sz="24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Target Encoder</a:t>
            </a:r>
            <a:endParaRPr sz="24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90e21830a0_1_16"/>
          <p:cNvSpPr txBox="1">
            <a:spLocks noGrp="1"/>
          </p:cNvSpPr>
          <p:nvPr>
            <p:ph type="title"/>
          </p:nvPr>
        </p:nvSpPr>
        <p:spPr>
          <a:xfrm>
            <a:off x="1143000" y="279224"/>
            <a:ext cx="99060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Outliers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1" name="Google Shape;261;g290e21830a0_1_16"/>
          <p:cNvSpPr txBox="1">
            <a:spLocks noGrp="1"/>
          </p:cNvSpPr>
          <p:nvPr>
            <p:ph type="body" idx="1"/>
          </p:nvPr>
        </p:nvSpPr>
        <p:spPr>
          <a:xfrm>
            <a:off x="1141400" y="1254525"/>
            <a:ext cx="9906000" cy="48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Techniques Evaluated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Percentiles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Z-Score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IQR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Winsorize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Winsorize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was used to cap the limit of outliers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62" name="Google Shape;262;g290e21830a0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3539" y="1051075"/>
            <a:ext cx="5699624" cy="34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g290e21830a0_1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3625" y="4913950"/>
            <a:ext cx="5409375" cy="89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90e21830a0_1_0"/>
          <p:cNvSpPr txBox="1">
            <a:spLocks noGrp="1"/>
          </p:cNvSpPr>
          <p:nvPr>
            <p:ph type="title"/>
          </p:nvPr>
        </p:nvSpPr>
        <p:spPr>
          <a:xfrm>
            <a:off x="1141412" y="419762"/>
            <a:ext cx="9906000" cy="83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Resampling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70" name="Google Shape;270;g290e21830a0_1_0"/>
          <p:cNvSpPr txBox="1">
            <a:spLocks noGrp="1"/>
          </p:cNvSpPr>
          <p:nvPr>
            <p:ph type="body" idx="1"/>
          </p:nvPr>
        </p:nvSpPr>
        <p:spPr>
          <a:xfrm>
            <a:off x="1141412" y="1450525"/>
            <a:ext cx="9906000" cy="434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endParaRPr lang="en-US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Imbalanced Data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Bias towards Loan Non-Defaulters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762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9.25% in the dataset are Defaulters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SMOTE/MSMOTE 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271" name="Google Shape;271;g290e21830a0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2831" y="1635575"/>
            <a:ext cx="5124450" cy="37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90e21830a0_1_7"/>
          <p:cNvSpPr txBox="1">
            <a:spLocks noGrp="1"/>
          </p:cNvSpPr>
          <p:nvPr>
            <p:ph type="title"/>
          </p:nvPr>
        </p:nvSpPr>
        <p:spPr>
          <a:xfrm>
            <a:off x="1141400" y="268949"/>
            <a:ext cx="99060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wentieth Century"/>
              <a:buNone/>
            </a:pPr>
            <a:r>
              <a:rPr lang="en-US" sz="4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Feature</a:t>
            </a:r>
            <a:r>
              <a:rPr lang="en-US" dirty="0">
                <a:solidFill>
                  <a:schemeClr val="dk1"/>
                </a:solidFill>
              </a:rPr>
              <a:t> Selection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8" name="Google Shape;278;g290e21830a0_1_7"/>
          <p:cNvSpPr txBox="1">
            <a:spLocks noGrp="1"/>
          </p:cNvSpPr>
          <p:nvPr>
            <p:ph type="body" idx="1"/>
          </p:nvPr>
        </p:nvSpPr>
        <p:spPr>
          <a:xfrm>
            <a:off x="1141400" y="781350"/>
            <a:ext cx="10240500" cy="54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Techniques Evaluated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Correlation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Chi2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Mutual Information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Risk Ratio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Feature Coefficients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Recursive Feature Elimination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279" name="Google Shape;279;g290e21830a0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050" y="3905425"/>
            <a:ext cx="3284250" cy="244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290e21830a0_1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7174" y="936798"/>
            <a:ext cx="5914726" cy="450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90e21830a0_1_28"/>
          <p:cNvSpPr txBox="1">
            <a:spLocks noGrp="1"/>
          </p:cNvSpPr>
          <p:nvPr>
            <p:ph type="title"/>
          </p:nvPr>
        </p:nvSpPr>
        <p:spPr>
          <a:xfrm>
            <a:off x="1141400" y="268949"/>
            <a:ext cx="99060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wentieth Century"/>
              <a:buNone/>
            </a:pPr>
            <a:r>
              <a:rPr lang="en-US" sz="4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Feature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sz="4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Selection</a:t>
            </a:r>
            <a:endParaRPr sz="4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7" name="Google Shape;287;g290e21830a0_1_28"/>
          <p:cNvSpPr txBox="1">
            <a:spLocks noGrp="1"/>
          </p:cNvSpPr>
          <p:nvPr>
            <p:ph type="body" idx="1"/>
          </p:nvPr>
        </p:nvSpPr>
        <p:spPr>
          <a:xfrm>
            <a:off x="1141400" y="853400"/>
            <a:ext cx="9906000" cy="54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2286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288" name="Google Shape;288;g290e21830a0_1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775" y="974351"/>
            <a:ext cx="10419749" cy="516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"/>
          <p:cNvSpPr txBox="1">
            <a:spLocks noGrp="1"/>
          </p:cNvSpPr>
          <p:nvPr>
            <p:ph type="title"/>
          </p:nvPr>
        </p:nvSpPr>
        <p:spPr>
          <a:xfrm>
            <a:off x="1093538" y="271418"/>
            <a:ext cx="9906000" cy="109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 Development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95" name="Google Shape;295;p4"/>
          <p:cNvSpPr txBox="1">
            <a:spLocks noGrp="1"/>
          </p:cNvSpPr>
          <p:nvPr>
            <p:ph type="body" idx="1"/>
          </p:nvPr>
        </p:nvSpPr>
        <p:spPr>
          <a:xfrm>
            <a:off x="893675" y="1364425"/>
            <a:ext cx="10578300" cy="50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315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1212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Multiple binary classifiers have been tested</a:t>
            </a:r>
            <a:endParaRPr sz="2828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7078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1212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Neural Network(DNN)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7078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1212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Logistics Regression 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7078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1212"/>
              <a:buChar char="•"/>
            </a:pPr>
            <a:r>
              <a:rPr lang="en-US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XGBoost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/Gradient Boosting/AdaBoost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228600" lvl="0" indent="-27849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192"/>
              <a:buChar char="•"/>
            </a:pPr>
            <a:r>
              <a:rPr lang="en-US" sz="2971" b="1" dirty="0">
                <a:solidFill>
                  <a:schemeClr val="dk1"/>
                </a:solidFill>
              </a:rPr>
              <a:t> 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Neural Network 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07168">
              <a:spcBef>
                <a:spcPts val="0"/>
              </a:spcBef>
              <a:buClr>
                <a:schemeClr val="dk1"/>
              </a:buClr>
              <a:buSzPct val="93750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Pros</a:t>
            </a:r>
            <a:endParaRPr sz="22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143000" lvl="2" indent="-238782">
              <a:spcBef>
                <a:spcPts val="0"/>
              </a:spcBef>
              <a:buClr>
                <a:schemeClr val="dk1"/>
              </a:buClr>
              <a:buSzPct val="109668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Nonlinearity 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143000" lvl="2" indent="-238782">
              <a:spcBef>
                <a:spcPts val="0"/>
              </a:spcBef>
              <a:buClr>
                <a:schemeClr val="dk1"/>
              </a:buClr>
              <a:buSzPct val="109668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 handle unstructured data </a:t>
            </a:r>
            <a:endParaRPr sz="1900" dirty="0">
              <a:solidFill>
                <a:schemeClr val="dk1"/>
              </a:solidFill>
            </a:endParaRPr>
          </a:p>
          <a:p>
            <a:pPr marL="685800" lvl="1" indent="-209867"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143000" lvl="2" indent="-225288"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Limited transparency and interoperability  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143000" lvl="2" indent="-225288"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Tendency of overfitting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90c550de27_0_5"/>
          <p:cNvSpPr txBox="1">
            <a:spLocks noGrp="1"/>
          </p:cNvSpPr>
          <p:nvPr>
            <p:ph type="title"/>
          </p:nvPr>
        </p:nvSpPr>
        <p:spPr>
          <a:xfrm>
            <a:off x="1142988" y="271443"/>
            <a:ext cx="9906000" cy="1164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 Development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02" name="Google Shape;302;g290c550de27_0_5"/>
          <p:cNvSpPr txBox="1">
            <a:spLocks noGrp="1"/>
          </p:cNvSpPr>
          <p:nvPr>
            <p:ph type="body" idx="1"/>
          </p:nvPr>
        </p:nvSpPr>
        <p:spPr>
          <a:xfrm>
            <a:off x="850500" y="1251900"/>
            <a:ext cx="10491000" cy="47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3709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134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Hyperparameter Tuning for Neural Network</a:t>
            </a:r>
            <a:r>
              <a:rPr lang="en-US" b="1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endParaRPr b="1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3812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wentieth Century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Number of layer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3812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wentieth Century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Number of unit on each layer 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3812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wentieth Century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Activation function : </a:t>
            </a:r>
            <a:r>
              <a:rPr lang="en-US" dirty="0" err="1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ReLu</a:t>
            </a: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/Tanh</a:t>
            </a:r>
            <a:endParaRPr dirty="0">
              <a:solidFill>
                <a:srgbClr val="E6DB7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indent="-23812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wentieth Century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Learning rate 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</a:t>
            </a:r>
            <a:endParaRPr sz="24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28600" lvl="0" indent="-20002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50"/>
              <a:buChar char="•"/>
            </a:pPr>
            <a:r>
              <a:rPr lang="en-US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Regularization : We applied 20% dropout rate in the layers to avoid potential over-fitting. 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50"/>
              <a:buNone/>
            </a:pPr>
            <a:endParaRPr sz="2240" dirty="0">
              <a:solidFill>
                <a:schemeClr val="dk1"/>
              </a:solidFill>
            </a:endParaRPr>
          </a:p>
          <a:p>
            <a:pPr marL="228600" lvl="0" indent="-38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50"/>
              <a:buNone/>
            </a:pPr>
            <a:endParaRPr sz="204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2233</Words>
  <Application>Microsoft Office PowerPoint</Application>
  <PresentationFormat>Widescreen</PresentationFormat>
  <Paragraphs>273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Times New Roman</vt:lpstr>
      <vt:lpstr>Cambria</vt:lpstr>
      <vt:lpstr>Arial</vt:lpstr>
      <vt:lpstr>Calibri</vt:lpstr>
      <vt:lpstr>Twentieth Century</vt:lpstr>
      <vt:lpstr>Roboto</vt:lpstr>
      <vt:lpstr>Circuit</vt:lpstr>
      <vt:lpstr>MLE CAPSTONE PRESENTATION BINARY CLASSIFICATION MODELS FOR LOAN DEFAULT PREDICTION</vt:lpstr>
      <vt:lpstr>BUSINESS PROBLEM</vt:lpstr>
      <vt:lpstr>PRE-PROCESSING,  EDA</vt:lpstr>
      <vt:lpstr>Outliers</vt:lpstr>
      <vt:lpstr>Resampling</vt:lpstr>
      <vt:lpstr>Feature Selection</vt:lpstr>
      <vt:lpstr>Feature Selection</vt:lpstr>
      <vt:lpstr>Model Development</vt:lpstr>
      <vt:lpstr>Model Development</vt:lpstr>
      <vt:lpstr>Model Performance </vt:lpstr>
      <vt:lpstr>Model Performance </vt:lpstr>
      <vt:lpstr>Conclusions and Takeaways</vt:lpstr>
      <vt:lpstr>Appendix</vt:lpstr>
      <vt:lpstr>Model Test UI</vt:lpstr>
      <vt:lpstr>Appendix A: Variable Importances(XGBoost)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MLE CAPSTONE PRESENTATION BINARY CLASSIFICATION MODELS FOR LOAN DEFAULT PREDICTION</dc:title>
  <dc:creator>Manjula Ibrahim</dc:creator>
  <cp:lastModifiedBy>Karthik Srinivasan</cp:lastModifiedBy>
  <cp:revision>4</cp:revision>
  <dcterms:created xsi:type="dcterms:W3CDTF">2023-10-11T13:51:57Z</dcterms:created>
  <dcterms:modified xsi:type="dcterms:W3CDTF">2023-10-22T12:26:32Z</dcterms:modified>
</cp:coreProperties>
</file>